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F1B5EA-6045-4F82-A174-7BEA9155005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32E4C4-985D-4E74-8D51-71DE53A9325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0A7A43-CBAF-4D9D-B675-C942F656658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7B3932-2B53-4CDD-BA32-8BC1C6794E8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1F72EDD-B81A-4BBF-9FA6-E7C7448D0F92}" type="slidenum">
              <a:t>‹N°›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040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F49C3C-266D-4276-939F-6401BC659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17365B-78CA-44ED-89AC-7CE8552F2FE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090E1A0A-CBAA-4BE5-A187-8BE6E02851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87CD24-A08B-41D0-92E7-7F0890D17A6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6ECECA-280C-4382-B771-809D2F384C4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B46203-7ADE-44EB-8DD9-2731E51B65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1553CC9-0A0D-4FF9-90D8-8E995F395F9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19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FF11FB9B-4F1A-4FF6-B04D-22C733EFD2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D411E8F-BAD8-49EB-9965-D0E1099A2598}" type="slidenum">
              <a:t>1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4D6F4D8-15E0-4298-9285-C1D3B292ED8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E636855-C93B-4311-98A6-552BEBCCA36E}" type="slidenum">
              <a:t>1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422B170-67EF-4805-B96A-1C5A6448C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B3DC862-FD8B-4063-8E81-AB89E8B9F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6DDB4725-125A-42EB-ACFC-96C459125A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B2FE247-071B-456C-BB35-E45BB6E974E5}" type="slidenum">
              <a:t>10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02A9F2D-DDEF-4E1F-9123-E5696ED8FEC3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F66FB47-728F-401F-BFBE-D88F74F77422}" type="slidenum">
              <a:t>10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5341FDB-3055-4411-B160-AD4E257F1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DD324C0-9122-490D-A2F1-0173B69D90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553FB7F6-4952-4922-BC3D-D0A9467AE4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4727FB0A-DF08-499A-B73C-C17CA613C130}" type="slidenum">
              <a:t>2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B61619E-80A5-4BB8-9B0C-5AF7889004BF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54B656F-E59F-4BF6-A8FD-AFD554198DE9}" type="slidenum">
              <a:t>2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650F55C-0F3B-498B-BD87-F9D5601FB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36C794C-7A88-4E93-BC8D-0CAD976374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C4986512-6A34-437E-8535-3C00F44147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915537C5-CFC1-47CA-A581-A6D214AC9931}" type="slidenum">
              <a:t>3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65BD6D7-35C8-416C-A75D-BB43E67410B5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AEEA312-2DF9-46DE-8F71-E45F35C3DE31}" type="slidenum">
              <a:t>3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AF0FA78-B90B-4DF4-A422-7F7F1B494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23DD242-A608-4520-8F0A-FE8C470C41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7063CFB3-4F54-4A70-97C9-A784BD774A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92BB3174-2E83-4DCA-A1C6-9605B7962936}" type="slidenum">
              <a:t>4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C7E5D5B-4212-40B6-85D3-107DE1BA7E17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1A41EEC-ED73-4752-921B-0B8DF5CB5767}" type="slidenum">
              <a:t>4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BDEB56F-BDF1-4750-8D17-E730B2BE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2824D2A-2202-49E4-9B8F-DE56E35119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6BDA9AC4-2D5A-4C3D-9C47-6391192F5D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A0F6922-4E9D-472E-8DAD-7E933EF702B8}" type="slidenum">
              <a:t>5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BB76191-1480-4C63-800C-F81897524D07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336901B-6043-4CAF-9A8A-E7BF141BD356}" type="slidenum">
              <a:t>5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37BAB6B-64D5-4343-8487-59D2DF851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86313C2-CA55-4637-9E62-FEA8A428A4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F0A811D3-4889-4991-89F0-68BB77DC80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2006068-BC0C-4CCD-91AC-9305355BBDC9}" type="slidenum">
              <a:t>6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566BABE-8519-4463-8D4C-B7154EAE202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A7C1BC9-21F1-4719-B4E1-2B0C9EEDD6BD}" type="slidenum">
              <a:t>6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C154CF8-B86F-47C3-98FC-C65DF2819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78EF6A5-8543-404A-A19F-0C46350DA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FB6B9FC4-4C8F-4E59-A634-3DC4241F61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5889BF5-7F06-4A45-BD56-5410203C631B}" type="slidenum">
              <a:t>7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2B12D9C-DFE7-4549-9015-F3FDC9D4BA22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B03C427-AA98-48D8-B596-2ED2492F21B5}" type="slidenum">
              <a:t>7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A3843EE-C9B3-4FA0-A525-D6016216E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10CD4C1-AE20-46FE-85F7-572E1B9B7B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CD322655-F0B7-48BF-8EEF-230B9265A3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ECC1352A-08E5-455F-BD7C-B6002B171112}" type="slidenum">
              <a:t>8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8D7ECAC-B49F-4753-9FAF-9DE64327D3DE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D4287C0-F0FF-450C-9C1F-6606E68CCA82}" type="slidenum">
              <a:t>8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D9D504E-0CB2-4E0D-A5CC-F526E2142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538CFB3-CFD6-42C0-B929-F995AD104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209D4AEE-ED11-4981-A417-AF27A43FCE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D9B6B1A-C651-4C22-86D2-BA985D3FAA7D}" type="slidenum">
              <a:t>9</a:t>
            </a:fld>
            <a:endParaRPr lang="fr-FR"/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FFE48E1-0D3A-44C4-8A46-8DCE377B2371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11D6B05-CBE1-49F8-A9EF-229B7DEAA528}" type="slidenum">
              <a:t>9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B46F9DE-0503-4A01-8342-7D4293140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5280" cy="400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1E5663E-298C-4AD2-BD35-7CBDE535CB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DE69E-562B-478A-AD7E-ACC2945697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C4F271-7AE7-4ECC-9C8E-3BDBE71354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D4EB9-CE1D-487C-A06F-130AA4D300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FB0ABE-7C6A-405D-809C-D7A5BE880E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432453-46E1-4768-8F89-53E7C772DA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244B93-7A5A-44D5-9B4C-09D384F715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18527-6733-4E8F-A07B-C8A69EF735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255EDC-FCBB-4A9C-956D-55AE924FFDD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FF8A1-E9A8-42E3-8F55-F825F1662E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7902C-AE2C-454F-960F-B31B9267CE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84A8E-E578-468E-AC36-0BE66C9169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785D7-7CB7-4007-8D1B-741B345000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0A3C5F-C126-4D9C-9715-A83A73898D2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720" y="301680"/>
            <a:ext cx="2266920" cy="585144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E0B6F9-DC4C-4E63-BC58-93B2EBA904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80" y="301680"/>
            <a:ext cx="665315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09EB1-8B4A-42FD-95DF-59EA94A483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B42D8-4574-4007-B54E-05A35F7DB9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D550A-C9C4-4C6D-9BB8-68312455F9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A657C-E7C0-4DF0-B578-5C3671CD641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35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CFE65-CF41-40D1-8247-BDC694DBFB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3F251-1EA0-4C9E-88C7-E16DA4F37E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1769040"/>
            <a:ext cx="907164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97547-178D-4E37-9AA2-84FFBC27F1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D07B1F-564E-46B7-8A7B-F09534FC21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14C910-9591-4CFD-9CA2-6901119009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8DAFD-0A8C-4010-BC0D-9EEC1F9255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8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26FC9-FD6A-45C5-98D8-DBF3A648C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63AEA0-7E92-4373-9CA7-7C4115ABA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FFECEE-3D5E-46F9-9D4F-19E3605F41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01EC1-B77D-463C-B55F-910DAC8F16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9C304-53E2-4924-B423-FDFE70AA28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5505D6-DAF8-4DD1-9244-3800671E14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78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0FBF8-43F5-4000-A3B8-1F8DA9622C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3C50E-582F-48E3-AF01-EF91FB7DDE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280" y="1768320"/>
            <a:ext cx="445932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0BDC80-76DB-412B-ABBD-D51C7EB60B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14879" y="1768320"/>
            <a:ext cx="446076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08B124-4824-48D3-A393-BF6218384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0EADED-CAFA-4436-B48B-EB2AA0B843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D29E68-6497-4062-9CE6-519601A0E6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DF513-447D-4E7F-B06D-3BA5986BE65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9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87307-CB68-4F1F-B3B4-6767E0750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663A1-F52E-4EBB-AA86-BCCE08D23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D81AE5-0F2E-4816-9DA8-D650DD7E41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BBEFAD-17A3-4497-B8ED-B2AC1ACC259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8F4BA1-DAF4-4ED4-AF8E-E012FE40E6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DFC164-2240-44D0-8C14-961ED2AAB3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A67C88-346D-41BF-BDA6-BCBF557121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D0C7B1-97E9-45C3-8450-939A25ACC1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911EE-FCEA-4A2A-81E8-EDDD7AB16B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39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5A2F7-C4DD-409A-B333-2837667588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266311-0E30-4C99-A20C-22BD1C1352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12B2FC-AB45-49D6-9037-29DCE04A42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953728-D301-4B00-B278-E0E796E029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01D7C6-9EBF-4DCA-B587-C4DD12B64E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C59CB6-624F-4A09-8BBC-476D581851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E5F9F2-4090-40A4-A9C1-8ADF7BE49F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49900F-0B2A-4B3F-9D42-D5E66BB36E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12C74-94A9-4BD5-A7D9-3E97E613E979}" type="slidenum"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308012A-18F4-4D81-B0DB-10F4BF8BCC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DAC8D9-F408-4C8A-8C04-3D9B28E871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360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B84AC-B993-4D55-B00D-C13B0816E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57D813-B6EF-4419-86EE-4B818D26B1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3E8E65-38E7-4747-912F-46E1E4B117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FB4517-74ED-4988-A94A-BDFA4E84E8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13AA32-5F89-4B94-86EB-C4C06BFEA6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276190-0BA2-413F-9927-814B825BFC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8CEF45-6ED6-4AAA-8EE5-8209C1FCB9C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8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10E67-3FA4-4A5C-B620-86885C92C9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  <a:cs typeface="Mangal" pitchFamily="2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83F977-7D7E-4651-A2ED-7B76143EAF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C95F3C-F38E-4885-AB4C-EC8C13FCD0B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6C2DDC-7378-46B0-BDD6-C404FBA15F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C5498E-5E22-4C24-98B9-74361E86A1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6A00CA-A9BA-4A72-B9BB-E02957E4B4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6714C1-B3A9-4924-A972-3A93868249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1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C038FB-44F3-4FB7-AC0E-AB43F36E7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E63D10-22DF-40E9-ADDB-C276EAA52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49F7B-5F6D-4B41-A540-9CA99FD2261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9218C-5621-4514-9AFA-9D9F6AB6074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9DC9F-1B8B-4C7A-AE8C-3C399BE2C07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0857F89-DD4E-49AB-90B2-D7AFE2B6D92F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Lucida Sans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414"/>
        </a:spcAft>
        <a:buNone/>
        <a:tabLst/>
        <a:defRPr lang="fr-FR" sz="32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91964-4D97-4109-A811-E2A939F39B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359" y="1296000"/>
            <a:ext cx="9071640" cy="1262160"/>
          </a:xfrm>
        </p:spPr>
        <p:txBody>
          <a:bodyPr/>
          <a:lstStyle/>
          <a:p>
            <a:pPr lvl="0"/>
            <a:r>
              <a:rPr lang="fr-FR">
                <a:solidFill>
                  <a:srgbClr val="000000"/>
                </a:solidFill>
                <a:cs typeface="Mangal" pitchFamily="2"/>
              </a:rPr>
              <a:t>La section bilangue </a:t>
            </a:r>
            <a:br>
              <a:rPr lang="fr-FR">
                <a:solidFill>
                  <a:srgbClr val="000000"/>
                </a:solidFill>
                <a:cs typeface="Mangal" pitchFamily="2"/>
              </a:rPr>
            </a:br>
            <a:r>
              <a:rPr lang="fr-FR">
                <a:solidFill>
                  <a:srgbClr val="000000"/>
                </a:solidFill>
                <a:cs typeface="Mangal" pitchFamily="2"/>
              </a:rPr>
              <a:t>anglais - allemand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4B57CCA-AB37-4DE6-B645-CFF06716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76359" y="3024000"/>
            <a:ext cx="3491640" cy="2581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25C7D8-3F9E-4C5B-9361-0D6540312AD8}"/>
              </a:ext>
            </a:extLst>
          </p:cNvPr>
          <p:cNvSpPr txBox="1"/>
          <p:nvPr/>
        </p:nvSpPr>
        <p:spPr>
          <a:xfrm>
            <a:off x="1224000" y="1224000"/>
            <a:ext cx="7846560" cy="2649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Vielen Dank für Ihre Aufmerksamkeit 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36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Merci pour votre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attention !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E5C7028-9AF1-4C6B-AF20-DADFBFB63B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8000" y="2376000"/>
            <a:ext cx="2951999" cy="3816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384FD-8401-4F29-AD45-BB8360F6E0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000" y="1185840"/>
            <a:ext cx="9071640" cy="1262160"/>
          </a:xfrm>
        </p:spPr>
        <p:txBody>
          <a:bodyPr/>
          <a:lstStyle/>
          <a:p>
            <a:pPr lvl="0"/>
            <a:r>
              <a:rPr lang="fr-FR">
                <a:solidFill>
                  <a:srgbClr val="000000"/>
                </a:solidFill>
                <a:cs typeface="Mangal" pitchFamily="2"/>
              </a:rPr>
              <a:t>Qu'est-ce qu'une 6ème bi-langue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69F132-1633-4470-8667-7A70B46105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2359" y="2520000"/>
            <a:ext cx="9071640" cy="2728440"/>
          </a:xfrm>
        </p:spPr>
        <p:txBody>
          <a:bodyPr/>
          <a:lstStyle/>
          <a:p>
            <a:pPr lvl="0"/>
            <a:endParaRPr lang="fr-FR"/>
          </a:p>
          <a:p>
            <a:pPr lvl="0" algn="ctr"/>
            <a:r>
              <a:rPr lang="fr-FR"/>
              <a:t> </a:t>
            </a:r>
            <a:r>
              <a:rPr lang="fr-FR" sz="3600"/>
              <a:t>3 heures d’anglais et 3 heures d'allemand</a:t>
            </a:r>
          </a:p>
          <a:p>
            <a:pPr lvl="0" algn="ctr"/>
            <a:r>
              <a:rPr lang="fr-FR" sz="3600"/>
              <a:t>= deux premières langues vivantes</a:t>
            </a:r>
          </a:p>
          <a:p>
            <a:pPr lvl="0" algn="ctr"/>
            <a:r>
              <a:rPr lang="fr-FR" sz="3600"/>
              <a:t>jusqu'en 3ème</a:t>
            </a:r>
          </a:p>
          <a:p>
            <a:pPr lvl="0" algn="ctr"/>
            <a:endParaRPr lang="fr-FR" sz="3600"/>
          </a:p>
          <a:p>
            <a:pPr lvl="0"/>
            <a:endParaRPr lang="fr-FR"/>
          </a:p>
          <a:p>
            <a:pPr lvl="0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94091-5F1B-488D-95DA-75A34ADA3B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0000"/>
                </a:solidFill>
                <a:cs typeface="Mangal" pitchFamily="2"/>
              </a:rPr>
              <a:t>Quels sont les atouts d'une 6ème bilangue 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13EBE6-1C6B-4115-8F78-F35341FE2F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59" y="1951560"/>
            <a:ext cx="9575640" cy="3088440"/>
          </a:xfrm>
        </p:spPr>
        <p:txBody>
          <a:bodyPr/>
          <a:lstStyle/>
          <a:p>
            <a:pPr lvl="0"/>
            <a:r>
              <a:rPr lang="fr-FR"/>
              <a:t>-apprendre deux langues dès la première année du collège</a:t>
            </a:r>
          </a:p>
          <a:p>
            <a:pPr lvl="0"/>
            <a:r>
              <a:rPr lang="fr-FR"/>
              <a:t>-acquérir plus vite une bonne maîtrise de 2 langues d’une même famille</a:t>
            </a:r>
          </a:p>
          <a:p>
            <a:pPr lvl="0"/>
            <a:r>
              <a:rPr lang="fr-FR"/>
              <a:t>-faire naître une identité européenne</a:t>
            </a:r>
          </a:p>
          <a:p>
            <a:pPr lvl="0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42239F-4C82-4501-B942-7C7B9230A68A}"/>
              </a:ext>
            </a:extLst>
          </p:cNvPr>
          <p:cNvSpPr txBox="1"/>
          <p:nvPr/>
        </p:nvSpPr>
        <p:spPr>
          <a:xfrm>
            <a:off x="4031999" y="5285520"/>
            <a:ext cx="4847760" cy="12157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1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Batang" pitchFamily="18"/>
                <a:ea typeface="Microsoft YaHei" pitchFamily="2"/>
                <a:cs typeface="Mangal" pitchFamily="2"/>
              </a:rPr>
              <a:t>Anglais et Allemand, </a:t>
            </a:r>
            <a:br>
              <a:rPr lang="fr-FR" sz="2200" b="1" i="1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Batang" pitchFamily="18"/>
                <a:ea typeface="Microsoft YaHei" pitchFamily="2"/>
                <a:cs typeface="Mangal" pitchFamily="2"/>
              </a:rPr>
            </a:br>
            <a:r>
              <a:rPr lang="fr-FR" sz="2200" b="1" i="1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Batang" pitchFamily="18"/>
                <a:ea typeface="Microsoft YaHei" pitchFamily="2"/>
                <a:cs typeface="Mangal" pitchFamily="2"/>
              </a:rPr>
              <a:t>un duo gagnant pour communiquer </a:t>
            </a:r>
            <a:br>
              <a:rPr lang="fr-FR" sz="2200" b="1" i="1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Batang" pitchFamily="18"/>
                <a:ea typeface="Microsoft YaHei" pitchFamily="2"/>
                <a:cs typeface="Mangal" pitchFamily="2"/>
              </a:rPr>
            </a:br>
            <a:r>
              <a:rPr lang="fr-FR" sz="2200" b="1" i="1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Batang" pitchFamily="18"/>
                <a:ea typeface="Microsoft YaHei" pitchFamily="2"/>
                <a:cs typeface="Mangal" pitchFamily="2"/>
              </a:rPr>
              <a:t>dans toute l'Europe dès l'école.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8F34D07E-C672-4B9D-9A52-D4CF0A9D05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4824000"/>
            <a:ext cx="2880000" cy="1872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140B6-CE9E-4724-9C46-FFB95DD0EA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0000"/>
                </a:solidFill>
                <a:cs typeface="Mangal" pitchFamily="2"/>
              </a:rPr>
              <a:t>Quelques idées reçues ?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E02D9DEA-EC1E-4914-B142-6199B5CC361C}"/>
              </a:ext>
            </a:extLst>
          </p:cNvPr>
          <p:cNvSpPr/>
          <p:nvPr/>
        </p:nvSpPr>
        <p:spPr>
          <a:xfrm>
            <a:off x="576000" y="1728000"/>
            <a:ext cx="4176000" cy="1944000"/>
          </a:xfrm>
          <a:custGeom>
            <a:avLst>
              <a:gd name="f0" fmla="val 22860"/>
              <a:gd name="f1" fmla="val 2659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Apprendre 2 langues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en même temps,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c'est pas trop compliqué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384CB3-2FEA-4163-9877-D5CFB1B620A0}"/>
              </a:ext>
            </a:extLst>
          </p:cNvPr>
          <p:cNvSpPr txBox="1"/>
          <p:nvPr/>
        </p:nvSpPr>
        <p:spPr>
          <a:xfrm>
            <a:off x="5903999" y="3168000"/>
            <a:ext cx="8728920" cy="2232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L'anglais est une langue proche de l'allemand.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F752DF2-895B-43C4-A192-437F5ABF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5600" y="4206240"/>
            <a:ext cx="3794759" cy="24177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1D52899-5F75-404C-85C2-31DBB89202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584000"/>
            <a:ext cx="5976000" cy="518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C3B6B8-2A4F-49EF-9228-6B3F13B3A0A4}"/>
              </a:ext>
            </a:extLst>
          </p:cNvPr>
          <p:cNvSpPr txBox="1"/>
          <p:nvPr/>
        </p:nvSpPr>
        <p:spPr>
          <a:xfrm>
            <a:off x="503999" y="648000"/>
            <a:ext cx="7945200" cy="9169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Les programmes de 6ème sont construits pour </a:t>
            </a: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</a:b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découvrir les mêmes notions dans les 2 langues.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451344F-4FC3-4FF5-93FC-9ED1A682B3F7}"/>
              </a:ext>
            </a:extLst>
          </p:cNvPr>
          <p:cNvSpPr/>
          <p:nvPr/>
        </p:nvSpPr>
        <p:spPr>
          <a:xfrm>
            <a:off x="6408000" y="2880000"/>
            <a:ext cx="2951999" cy="2736000"/>
          </a:xfrm>
          <a:custGeom>
            <a:avLst>
              <a:gd name="f0" fmla="val 1132"/>
              <a:gd name="f1" fmla="val -262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*/ f6 1 21600"/>
              <a:gd name="f17" fmla="*/ f7 1 21600"/>
              <a:gd name="f18" fmla="val f8"/>
              <a:gd name="f19" fmla="val f9"/>
              <a:gd name="f20" fmla="*/ f10 1 180"/>
              <a:gd name="f21" fmla="+- f13 0 f12"/>
              <a:gd name="f22" fmla="pin -2147483647 f0 2147483647"/>
              <a:gd name="f23" fmla="pin -2147483647 f1 2147483647"/>
              <a:gd name="f24" fmla="*/ f15 f3 1"/>
              <a:gd name="f25" fmla="+- f19 0 f18"/>
              <a:gd name="f26" fmla="val f22"/>
              <a:gd name="f27" fmla="val f23"/>
              <a:gd name="f28" fmla="*/ f21 1 2"/>
              <a:gd name="f29" fmla="*/ f22 f16 1"/>
              <a:gd name="f30" fmla="*/ f23 f17 1"/>
              <a:gd name="f31" fmla="*/ f24 1 f5"/>
              <a:gd name="f32" fmla="*/ f25 1 21600"/>
              <a:gd name="f33" fmla="+- f26 0 10800"/>
              <a:gd name="f34" fmla="+- f27 0 10800"/>
              <a:gd name="f35" fmla="+- f12 f28 0"/>
              <a:gd name="f36" fmla="*/ f28 f28 1"/>
              <a:gd name="f37" fmla="+- f31 0 f4"/>
              <a:gd name="f38" fmla="*/ 3200 f32 1"/>
              <a:gd name="f39" fmla="*/ 18400 f32 1"/>
              <a:gd name="f40" fmla="*/ 10800 f32 1"/>
              <a:gd name="f41" fmla="*/ 0 f32 1"/>
              <a:gd name="f42" fmla="*/ 3160 f32 1"/>
              <a:gd name="f43" fmla="*/ 18440 f32 1"/>
              <a:gd name="f44" fmla="*/ 21600 f32 1"/>
              <a:gd name="f45" fmla="*/ f33 f33 1"/>
              <a:gd name="f46" fmla="*/ f34 f34 1"/>
              <a:gd name="f47" fmla="+- 0 0 f34"/>
              <a:gd name="f48" fmla="+- 0 0 f33"/>
              <a:gd name="f49" fmla="+- f45 f46 0"/>
              <a:gd name="f50" fmla="+- 0 0 f47"/>
              <a:gd name="f51" fmla="+- 0 0 f48"/>
              <a:gd name="f52" fmla="*/ f40 1 f32"/>
              <a:gd name="f53" fmla="*/ f41 1 f32"/>
              <a:gd name="f54" fmla="*/ f42 1 f32"/>
              <a:gd name="f55" fmla="*/ f43 1 f32"/>
              <a:gd name="f56" fmla="*/ f44 1 f32"/>
              <a:gd name="f57" fmla="*/ f38 1 f32"/>
              <a:gd name="f58" fmla="*/ f39 1 f32"/>
              <a:gd name="f59" fmla="+- 0 0 f50"/>
              <a:gd name="f60" fmla="+- 0 0 f51"/>
              <a:gd name="f61" fmla="sqrt f49"/>
              <a:gd name="f62" fmla="*/ f57 f16 1"/>
              <a:gd name="f63" fmla="*/ f58 f16 1"/>
              <a:gd name="f64" fmla="*/ f58 f17 1"/>
              <a:gd name="f65" fmla="*/ f57 f17 1"/>
              <a:gd name="f66" fmla="*/ f52 f16 1"/>
              <a:gd name="f67" fmla="*/ f53 f17 1"/>
              <a:gd name="f68" fmla="*/ f54 f16 1"/>
              <a:gd name="f69" fmla="*/ f54 f17 1"/>
              <a:gd name="f70" fmla="*/ f53 f16 1"/>
              <a:gd name="f71" fmla="*/ f52 f17 1"/>
              <a:gd name="f72" fmla="*/ f55 f17 1"/>
              <a:gd name="f73" fmla="*/ f56 f17 1"/>
              <a:gd name="f74" fmla="*/ f55 f16 1"/>
              <a:gd name="f75" fmla="*/ f56 f16 1"/>
              <a:gd name="f76" fmla="at2 f59 f60"/>
              <a:gd name="f77" fmla="+- f61 0 10800"/>
              <a:gd name="f78" fmla="+- f76 f4 0"/>
              <a:gd name="f79" fmla="*/ f78 f10 1"/>
              <a:gd name="f80" fmla="*/ f79 1 f3"/>
              <a:gd name="f81" fmla="+- 0 0 f80"/>
              <a:gd name="f82" fmla="val f81"/>
              <a:gd name="f83" fmla="+- 0 0 f82"/>
              <a:gd name="f84" fmla="*/ f83 f3 1"/>
              <a:gd name="f85" fmla="*/ f84 1 f10"/>
              <a:gd name="f86" fmla="+- f85 0 f4"/>
              <a:gd name="f87" fmla="*/ f85 f10 1"/>
              <a:gd name="f88" fmla="*/ f87 1 f3"/>
              <a:gd name="f89" fmla="+- f86 f4 0"/>
              <a:gd name="f90" fmla="+- 0 0 f88"/>
              <a:gd name="f91" fmla="*/ f89 f10 1"/>
              <a:gd name="f92" fmla="*/ f90 1 f20"/>
              <a:gd name="f93" fmla="*/ f91 1 f3"/>
              <a:gd name="f94" fmla="+- f92 0 10"/>
              <a:gd name="f95" fmla="+- f92 10 0"/>
              <a:gd name="f96" fmla="+- 0 0 f93"/>
              <a:gd name="f97" fmla="*/ f94 f20 1"/>
              <a:gd name="f98" fmla="*/ f95 f20 1"/>
              <a:gd name="f99" fmla="+- 0 0 f96"/>
              <a:gd name="f100" fmla="+- 0 0 f97"/>
              <a:gd name="f101" fmla="+- 0 0 f98"/>
              <a:gd name="f102" fmla="*/ f99 f3 1"/>
              <a:gd name="f103" fmla="*/ f100 f3 1"/>
              <a:gd name="f104" fmla="*/ f101 f3 1"/>
              <a:gd name="f105" fmla="*/ f102 1 f10"/>
              <a:gd name="f106" fmla="*/ f103 1 f10"/>
              <a:gd name="f107" fmla="*/ f104 1 f10"/>
              <a:gd name="f108" fmla="+- f105 0 f4"/>
              <a:gd name="f109" fmla="sin 1 f108"/>
              <a:gd name="f110" fmla="cos 1 f108"/>
              <a:gd name="f111" fmla="+- f106 0 f4"/>
              <a:gd name="f112" fmla="+- f107 0 f4"/>
              <a:gd name="f113" fmla="+- 0 0 f109"/>
              <a:gd name="f114" fmla="+- 0 0 f110"/>
              <a:gd name="f115" fmla="+- f111 f4 0"/>
              <a:gd name="f116" fmla="+- f112 f4 0"/>
              <a:gd name="f117" fmla="+- 0 0 f113"/>
              <a:gd name="f118" fmla="+- 0 0 f114"/>
              <a:gd name="f119" fmla="*/ f115 f10 1"/>
              <a:gd name="f120" fmla="*/ f116 f10 1"/>
              <a:gd name="f121" fmla="val f117"/>
              <a:gd name="f122" fmla="val f118"/>
              <a:gd name="f123" fmla="*/ f119 1 f3"/>
              <a:gd name="f124" fmla="*/ f120 1 f3"/>
              <a:gd name="f125" fmla="+- 0 0 f121"/>
              <a:gd name="f126" fmla="+- 0 0 f122"/>
              <a:gd name="f127" fmla="+- 0 0 f123"/>
              <a:gd name="f128" fmla="+- 0 0 f124"/>
              <a:gd name="f129" fmla="+- 0 0 f127"/>
              <a:gd name="f130" fmla="+- 0 0 f128"/>
              <a:gd name="f131" fmla="*/ 10800 f125 1"/>
              <a:gd name="f132" fmla="*/ 10800 f126 1"/>
              <a:gd name="f133" fmla="*/ f129 f3 1"/>
              <a:gd name="f134" fmla="*/ f130 f3 1"/>
              <a:gd name="f135" fmla="+- f131 10800 0"/>
              <a:gd name="f136" fmla="+- f132 10800 0"/>
              <a:gd name="f137" fmla="*/ f133 1 f10"/>
              <a:gd name="f138" fmla="*/ f134 1 f10"/>
              <a:gd name="f139" fmla="?: f77 f26 f135"/>
              <a:gd name="f140" fmla="?: f77 f27 f136"/>
              <a:gd name="f141" fmla="+- f137 0 f4"/>
              <a:gd name="f142" fmla="+- f138 0 f4"/>
              <a:gd name="f143" fmla="*/ f139 f16 1"/>
              <a:gd name="f144" fmla="*/ f140 f17 1"/>
              <a:gd name="f145" fmla="sin 1 f141"/>
              <a:gd name="f146" fmla="cos 1 f141"/>
              <a:gd name="f147" fmla="sin 1 f142"/>
              <a:gd name="f148" fmla="cos 1 f142"/>
              <a:gd name="f149" fmla="+- 0 0 f145"/>
              <a:gd name="f150" fmla="+- 0 0 f146"/>
              <a:gd name="f151" fmla="+- 0 0 f147"/>
              <a:gd name="f152" fmla="+- 0 0 f148"/>
              <a:gd name="f153" fmla="+- 0 0 f149"/>
              <a:gd name="f154" fmla="+- 0 0 f150"/>
              <a:gd name="f155" fmla="+- 0 0 f151"/>
              <a:gd name="f156" fmla="+- 0 0 f152"/>
              <a:gd name="f157" fmla="val f153"/>
              <a:gd name="f158" fmla="val f154"/>
              <a:gd name="f159" fmla="val f155"/>
              <a:gd name="f160" fmla="val f156"/>
              <a:gd name="f161" fmla="+- 0 0 f157"/>
              <a:gd name="f162" fmla="+- 0 0 f158"/>
              <a:gd name="f163" fmla="+- 0 0 f159"/>
              <a:gd name="f164" fmla="+- 0 0 f160"/>
              <a:gd name="f165" fmla="*/ 10800 f161 1"/>
              <a:gd name="f166" fmla="*/ 10800 f162 1"/>
              <a:gd name="f167" fmla="*/ 10800 f163 1"/>
              <a:gd name="f168" fmla="*/ 10800 f164 1"/>
              <a:gd name="f169" fmla="+- f165 10800 0"/>
              <a:gd name="f170" fmla="+- f166 10800 0"/>
              <a:gd name="f171" fmla="+- f167 10800 0"/>
              <a:gd name="f172" fmla="+- f168 10800 0"/>
              <a:gd name="f173" fmla="+- f171 0 f35"/>
              <a:gd name="f174" fmla="+- f172 0 f35"/>
              <a:gd name="f175" fmla="+- f169 0 f35"/>
              <a:gd name="f176" fmla="+- f170 0 f35"/>
              <a:gd name="f177" fmla="+- 0 0 f173"/>
              <a:gd name="f178" fmla="+- 0 0 f174"/>
              <a:gd name="f179" fmla="+- 0 0 f175"/>
              <a:gd name="f180" fmla="+- 0 0 f176"/>
              <a:gd name="f181" fmla="+- 0 0 f177"/>
              <a:gd name="f182" fmla="+- 0 0 f178"/>
              <a:gd name="f183" fmla="+- 0 0 f179"/>
              <a:gd name="f184" fmla="+- 0 0 f180"/>
              <a:gd name="f185" fmla="at2 f181 f182"/>
              <a:gd name="f186" fmla="at2 f183 f184"/>
              <a:gd name="f187" fmla="+- f185 f4 0"/>
              <a:gd name="f188" fmla="+- f186 f4 0"/>
              <a:gd name="f189" fmla="*/ f187 f10 1"/>
              <a:gd name="f190" fmla="*/ f188 f10 1"/>
              <a:gd name="f191" fmla="*/ f189 1 f3"/>
              <a:gd name="f192" fmla="*/ f190 1 f3"/>
              <a:gd name="f193" fmla="+- 0 0 f191"/>
              <a:gd name="f194" fmla="+- 0 0 f192"/>
              <a:gd name="f195" fmla="val f193"/>
              <a:gd name="f196" fmla="val f194"/>
              <a:gd name="f197" fmla="+- 0 0 f195"/>
              <a:gd name="f198" fmla="+- 0 0 f196"/>
              <a:gd name="f199" fmla="*/ f197 f3 1"/>
              <a:gd name="f200" fmla="*/ f198 f3 1"/>
              <a:gd name="f201" fmla="*/ f199 1 f10"/>
              <a:gd name="f202" fmla="*/ f200 1 f10"/>
              <a:gd name="f203" fmla="+- f201 0 f4"/>
              <a:gd name="f204" fmla="+- f202 0 f4"/>
              <a:gd name="f205" fmla="+- f203 f4 0"/>
              <a:gd name="f206" fmla="+- f204 0 f203"/>
              <a:gd name="f207" fmla="*/ f205 f10 1"/>
              <a:gd name="f208" fmla="+- f206 f2 0"/>
              <a:gd name="f209" fmla="*/ f207 1 f3"/>
              <a:gd name="f210" fmla="?: f206 f206 f208"/>
              <a:gd name="f211" fmla="+- 0 0 f209"/>
              <a:gd name="f212" fmla="+- 0 0 f211"/>
              <a:gd name="f213" fmla="*/ f212 f3 1"/>
              <a:gd name="f214" fmla="*/ f213 1 f10"/>
              <a:gd name="f215" fmla="+- f214 0 f4"/>
              <a:gd name="f216" fmla="cos 1 f215"/>
              <a:gd name="f217" fmla="sin 1 f215"/>
              <a:gd name="f218" fmla="+- 0 0 f216"/>
              <a:gd name="f219" fmla="+- 0 0 f217"/>
              <a:gd name="f220" fmla="+- 0 0 f218"/>
              <a:gd name="f221" fmla="+- 0 0 f219"/>
              <a:gd name="f222" fmla="val f220"/>
              <a:gd name="f223" fmla="val f221"/>
              <a:gd name="f224" fmla="+- 0 0 f222"/>
              <a:gd name="f225" fmla="+- 0 0 f223"/>
              <a:gd name="f226" fmla="*/ f28 f224 1"/>
              <a:gd name="f227" fmla="*/ f28 f225 1"/>
              <a:gd name="f228" fmla="*/ f226 f226 1"/>
              <a:gd name="f229" fmla="*/ f227 f227 1"/>
              <a:gd name="f230" fmla="+- f228 f229 0"/>
              <a:gd name="f231" fmla="sqrt f230"/>
              <a:gd name="f232" fmla="*/ f36 1 f231"/>
              <a:gd name="f233" fmla="*/ f224 f232 1"/>
              <a:gd name="f234" fmla="*/ f225 f232 1"/>
              <a:gd name="f235" fmla="+- f35 0 f233"/>
              <a:gd name="f236" fmla="+- f35 0 f234"/>
            </a:gdLst>
            <a:ahLst>
              <a:ahXY gdRefX="f0" minX="f14" maxX="f11" gdRefY="f1" minY="f14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6" y="f67"/>
              </a:cxn>
              <a:cxn ang="f37">
                <a:pos x="f68" y="f69"/>
              </a:cxn>
              <a:cxn ang="f37">
                <a:pos x="f70" y="f71"/>
              </a:cxn>
              <a:cxn ang="f37">
                <a:pos x="f68" y="f72"/>
              </a:cxn>
              <a:cxn ang="f37">
                <a:pos x="f66" y="f73"/>
              </a:cxn>
              <a:cxn ang="f37">
                <a:pos x="f74" y="f72"/>
              </a:cxn>
              <a:cxn ang="f37">
                <a:pos x="f75" y="f71"/>
              </a:cxn>
              <a:cxn ang="f37">
                <a:pos x="f74" y="f69"/>
              </a:cxn>
              <a:cxn ang="f37">
                <a:pos x="f143" y="f144"/>
              </a:cxn>
            </a:cxnLst>
            <a:rect l="f62" t="f65" r="f63" b="f64"/>
            <a:pathLst>
              <a:path w="21600" h="21600">
                <a:moveTo>
                  <a:pt x="f235" y="f236"/>
                </a:moveTo>
                <a:arcTo wR="f28" hR="f28" stAng="f203" swAng="f210"/>
                <a:lnTo>
                  <a:pt x="f139" y="f14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Et pour faire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connaissance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avec les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22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fêtes et coutumes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des 2 pays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AD5C004-45A1-4635-81A6-BD0B322096A0}"/>
              </a:ext>
            </a:extLst>
          </p:cNvPr>
          <p:cNvSpPr txBox="1"/>
          <p:nvPr/>
        </p:nvSpPr>
        <p:spPr>
          <a:xfrm>
            <a:off x="6002640" y="3568320"/>
            <a:ext cx="10482840" cy="2361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- peu de travail à la maison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- un travail axé sur l'oral et la communication</a:t>
            </a: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</a:b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 concrète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C6C6954-5E86-4BA9-914B-A5CD2839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8480" y="3024000"/>
            <a:ext cx="5015520" cy="34502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904A9EB-8977-4A5E-814E-B0673F6959B1}"/>
              </a:ext>
            </a:extLst>
          </p:cNvPr>
          <p:cNvSpPr/>
          <p:nvPr/>
        </p:nvSpPr>
        <p:spPr>
          <a:xfrm>
            <a:off x="1152000" y="936000"/>
            <a:ext cx="3888000" cy="2304000"/>
          </a:xfrm>
          <a:custGeom>
            <a:avLst>
              <a:gd name="f0" fmla="val 5825"/>
              <a:gd name="f1" fmla="val 3125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Deux heures de plus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dans l'emploi du temps,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c’est trop 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2971FAD-099D-4265-B3AF-026F61D11D6D}"/>
              </a:ext>
            </a:extLst>
          </p:cNvPr>
          <p:cNvSpPr/>
          <p:nvPr/>
        </p:nvSpPr>
        <p:spPr>
          <a:xfrm>
            <a:off x="864000" y="1944000"/>
            <a:ext cx="3024000" cy="1800000"/>
          </a:xfrm>
          <a:custGeom>
            <a:avLst>
              <a:gd name="f0" fmla="val 22502"/>
              <a:gd name="f1" fmla="val 3013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L'allemand,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c'est difficile 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98714B-B2B3-4412-A88C-8FED078112E5}"/>
              </a:ext>
            </a:extLst>
          </p:cNvPr>
          <p:cNvSpPr txBox="1"/>
          <p:nvPr/>
        </p:nvSpPr>
        <p:spPr>
          <a:xfrm>
            <a:off x="648000" y="503999"/>
            <a:ext cx="3816000" cy="6573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4000" b="0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Oui, mais 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2630D3-C6D7-4EFD-BD02-BC823FBF87C3}"/>
              </a:ext>
            </a:extLst>
          </p:cNvPr>
          <p:cNvSpPr txBox="1"/>
          <p:nvPr/>
        </p:nvSpPr>
        <p:spPr>
          <a:xfrm>
            <a:off x="1080000" y="5256000"/>
            <a:ext cx="5269319" cy="1275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La </a:t>
            </a:r>
            <a:r>
              <a:rPr lang="fr-FR" sz="2800" b="0" i="0" u="sng" strike="noStrike" kern="1200" spc="0" baseline="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grammaire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au service de la communication.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8CAAD9-470C-478A-B087-E14E8297DC94}"/>
              </a:ext>
            </a:extLst>
          </p:cNvPr>
          <p:cNvSpPr txBox="1"/>
          <p:nvPr/>
        </p:nvSpPr>
        <p:spPr>
          <a:xfrm>
            <a:off x="4680000" y="1007999"/>
            <a:ext cx="5909760" cy="503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sng" strike="noStrike" kern="1200" spc="0" baseline="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Vocabulaire :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 des mots transparents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599670-0CD5-4BA8-A0A4-7F2ED32AF62F}"/>
              </a:ext>
            </a:extLst>
          </p:cNvPr>
          <p:cNvSpPr txBox="1"/>
          <p:nvPr/>
        </p:nvSpPr>
        <p:spPr>
          <a:xfrm>
            <a:off x="4680000" y="4176000"/>
            <a:ext cx="5550480" cy="9169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sng" strike="noStrike" kern="1200" spc="0" baseline="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Prononciation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:</a:t>
            </a: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</a:b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Tout ce qui est écrit se </a:t>
            </a:r>
            <a:r>
              <a:rPr lang="fr-FR" sz="2800" b="0" i="0" u="sng" strike="noStrike" kern="1200" spc="0" baseline="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prononce 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67B3AA-841D-44E4-A890-69638AF5E37F}"/>
              </a:ext>
            </a:extLst>
          </p:cNvPr>
          <p:cNvSpPr txBox="1"/>
          <p:nvPr/>
        </p:nvSpPr>
        <p:spPr>
          <a:xfrm>
            <a:off x="4680000" y="2015999"/>
            <a:ext cx="7421400" cy="16628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0" i="0" u="none" strike="noStrike" kern="1200" spc="0" baseline="0">
                <a:ln>
                  <a:noFill/>
                </a:ln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ominican" pitchFamily="18"/>
                <a:ea typeface="Microsoft YaHei" pitchFamily="2"/>
                <a:cs typeface="Mangal" pitchFamily="2"/>
              </a:rPr>
              <a:t>Krokodil, Klarinette, Handball, Avocado, 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0" i="0" u="none" strike="noStrike" kern="1200" spc="0" baseline="0">
                <a:ln>
                  <a:noFill/>
                </a:ln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  <a:latin typeface="Dominican" pitchFamily="18"/>
                <a:ea typeface="Microsoft YaHei" pitchFamily="2"/>
                <a:cs typeface="Mangal" pitchFamily="2"/>
              </a:rPr>
              <a:t>Milch, Vater, Katze, Haus, 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2B1C3C-8AAF-4EE9-8317-8FB37C57B258}"/>
              </a:ext>
            </a:extLst>
          </p:cNvPr>
          <p:cNvSpPr txBox="1"/>
          <p:nvPr/>
        </p:nvSpPr>
        <p:spPr>
          <a:xfrm>
            <a:off x="6448320" y="5181480"/>
            <a:ext cx="3786479" cy="739799"/>
          </a:xfrm>
          <a:prstGeom prst="rect">
            <a:avLst/>
          </a:prstGeom>
          <a:solidFill>
            <a:srgbClr val="99CCFF"/>
          </a:solidFill>
          <a:ln cap="flat">
            <a:noFill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Parfois plus simple pour les dyslexiques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4169919-46A2-4F73-850E-CC90FA724A82}"/>
              </a:ext>
            </a:extLst>
          </p:cNvPr>
          <p:cNvSpPr/>
          <p:nvPr/>
        </p:nvSpPr>
        <p:spPr>
          <a:xfrm>
            <a:off x="792000" y="792000"/>
            <a:ext cx="4752000" cy="1368000"/>
          </a:xfrm>
          <a:custGeom>
            <a:avLst>
              <a:gd name="f0" fmla="val 12528"/>
              <a:gd name="f1" fmla="val 3416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*/ f5 1 21600"/>
              <a:gd name="f17" fmla="*/ f6 1 21600"/>
              <a:gd name="f18" fmla="val f7"/>
              <a:gd name="f19" fmla="val f8"/>
              <a:gd name="f20" fmla="+- 0 0 f11"/>
              <a:gd name="f21" fmla="+- 3590 0 f7"/>
              <a:gd name="f22" fmla="+- 0 0 f3"/>
              <a:gd name="f23" fmla="+- 21600 0 f14"/>
              <a:gd name="f24" fmla="+- 18010 0 f8"/>
              <a:gd name="f25" fmla="pin -2147483647 f0 2147483647"/>
              <a:gd name="f26" fmla="pin -2147483647 f1 2147483647"/>
              <a:gd name="f27" fmla="+- f19 0 f18"/>
              <a:gd name="f28" fmla="val f25"/>
              <a:gd name="f29" fmla="val f26"/>
              <a:gd name="f30" fmla="abs f20"/>
              <a:gd name="f31" fmla="abs f21"/>
              <a:gd name="f32" fmla="?: f20 f22 f3"/>
              <a:gd name="f33" fmla="?: f20 f3 f22"/>
              <a:gd name="f34" fmla="?: f20 f4 f3"/>
              <a:gd name="f35" fmla="?: f20 f3 f4"/>
              <a:gd name="f36" fmla="abs f23"/>
              <a:gd name="f37" fmla="?: f21 f22 f3"/>
              <a:gd name="f38" fmla="?: f21 f3 f22"/>
              <a:gd name="f39" fmla="?: f23 0 f2"/>
              <a:gd name="f40" fmla="?: f23 f2 0"/>
              <a:gd name="f41" fmla="abs f24"/>
              <a:gd name="f42" fmla="?: f23 f22 f3"/>
              <a:gd name="f43" fmla="?: f23 f3 f22"/>
              <a:gd name="f44" fmla="?: f23 f4 f3"/>
              <a:gd name="f45" fmla="?: f23 f3 f4"/>
              <a:gd name="f46" fmla="?: f24 f22 f3"/>
              <a:gd name="f47" fmla="?: f24 f3 f22"/>
              <a:gd name="f48" fmla="?: f20 0 f2"/>
              <a:gd name="f49" fmla="?: f20 f2 0"/>
              <a:gd name="f50" fmla="*/ f25 f16 1"/>
              <a:gd name="f51" fmla="*/ f26 f17 1"/>
              <a:gd name="f52" fmla="*/ f27 1 21600"/>
              <a:gd name="f53" fmla="+- f28 0 10800"/>
              <a:gd name="f54" fmla="+- f29 0 10800"/>
              <a:gd name="f55" fmla="+- f29 0 21600"/>
              <a:gd name="f56" fmla="+- f28 0 21600"/>
              <a:gd name="f57" fmla="?: f20 f35 f34"/>
              <a:gd name="f58" fmla="?: f20 f34 f35"/>
              <a:gd name="f59" fmla="?: f21 f33 f32"/>
              <a:gd name="f60" fmla="?: f21 f40 f39"/>
              <a:gd name="f61" fmla="?: f21 f39 f40"/>
              <a:gd name="f62" fmla="?: f23 f37 f38"/>
              <a:gd name="f63" fmla="?: f23 f45 f44"/>
              <a:gd name="f64" fmla="?: f23 f44 f45"/>
              <a:gd name="f65" fmla="?: f24 f43 f42"/>
              <a:gd name="f66" fmla="?: f24 f49 f48"/>
              <a:gd name="f67" fmla="?: f24 f48 f49"/>
              <a:gd name="f68" fmla="?: f20 f46 f47"/>
              <a:gd name="f69" fmla="*/ 800 f52 1"/>
              <a:gd name="f70" fmla="*/ 20800 f52 1"/>
              <a:gd name="f71" fmla="abs f53"/>
              <a:gd name="f72" fmla="abs f54"/>
              <a:gd name="f73" fmla="?: f21 f58 f57"/>
              <a:gd name="f74" fmla="?: f23 f60 f61"/>
              <a:gd name="f75" fmla="?: f24 f64 f63"/>
              <a:gd name="f76" fmla="?: f20 f66 f67"/>
              <a:gd name="f77" fmla="+- f71 0 f72"/>
              <a:gd name="f78" fmla="+- f72 0 f71"/>
              <a:gd name="f79" fmla="*/ f69 1 f52"/>
              <a:gd name="f80" fmla="*/ f70 1 f52"/>
              <a:gd name="f81" fmla="?: f54 f9 f77"/>
              <a:gd name="f82" fmla="?: f54 f77 f9"/>
              <a:gd name="f83" fmla="?: f53 f9 f78"/>
              <a:gd name="f84" fmla="?: f53 f78 f9"/>
              <a:gd name="f85" fmla="*/ f79 f16 1"/>
              <a:gd name="f86" fmla="*/ f80 f16 1"/>
              <a:gd name="f87" fmla="*/ f80 f17 1"/>
              <a:gd name="f88" fmla="*/ f79 f17 1"/>
              <a:gd name="f89" fmla="?: f28 f9 f81"/>
              <a:gd name="f90" fmla="?: f28 f9 f82"/>
              <a:gd name="f91" fmla="?: f55 f83 f9"/>
              <a:gd name="f92" fmla="?: f55 f84 f9"/>
              <a:gd name="f93" fmla="?: f56 f82 f9"/>
              <a:gd name="f94" fmla="?: f56 f81 f9"/>
              <a:gd name="f95" fmla="?: f29 f9 f84"/>
              <a:gd name="f96" fmla="?: f29 f9 f83"/>
              <a:gd name="f97" fmla="?: f89 f28 0"/>
              <a:gd name="f98" fmla="?: f89 f29 6280"/>
              <a:gd name="f99" fmla="?: f90 f28 0"/>
              <a:gd name="f100" fmla="?: f90 f29 15320"/>
              <a:gd name="f101" fmla="?: f91 f28 6280"/>
              <a:gd name="f102" fmla="?: f91 f29 21600"/>
              <a:gd name="f103" fmla="?: f92 f28 15320"/>
              <a:gd name="f104" fmla="?: f92 f29 21600"/>
              <a:gd name="f105" fmla="?: f93 f28 21600"/>
              <a:gd name="f106" fmla="?: f93 f29 15320"/>
              <a:gd name="f107" fmla="?: f94 f28 21600"/>
              <a:gd name="f108" fmla="?: f94 f29 6280"/>
              <a:gd name="f109" fmla="?: f95 f28 15320"/>
              <a:gd name="f110" fmla="?: f95 f29 0"/>
              <a:gd name="f111" fmla="?: f96 f28 6280"/>
              <a:gd name="f112" fmla="?: f96 f29 0"/>
            </a:gdLst>
            <a:ahLst>
              <a:ahXY gdRefX="f0" minX="f15" maxX="f10" gdRefY="f1" minY="f15" maxY="f10">
                <a:pos x="f50" y="f5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5" t="f88" r="f86" b="f87"/>
            <a:pathLst>
              <a:path w="21600" h="21600">
                <a:moveTo>
                  <a:pt x="f11" y="f7"/>
                </a:moveTo>
                <a:arcTo wR="f30" hR="f31" stAng="f73" swAng="f59"/>
                <a:lnTo>
                  <a:pt x="f97" y="f98"/>
                </a:lnTo>
                <a:lnTo>
                  <a:pt x="f7" y="f12"/>
                </a:lnTo>
                <a:lnTo>
                  <a:pt x="f7" y="f13"/>
                </a:lnTo>
                <a:lnTo>
                  <a:pt x="f99" y="f100"/>
                </a:lnTo>
                <a:lnTo>
                  <a:pt x="f7" y="f14"/>
                </a:lnTo>
                <a:arcTo wR="f31" hR="f36" stAng="f74" swAng="f62"/>
                <a:lnTo>
                  <a:pt x="f101" y="f102"/>
                </a:lnTo>
                <a:lnTo>
                  <a:pt x="f12" y="f8"/>
                </a:lnTo>
                <a:lnTo>
                  <a:pt x="f13" y="f8"/>
                </a:lnTo>
                <a:lnTo>
                  <a:pt x="f103" y="f104"/>
                </a:lnTo>
                <a:lnTo>
                  <a:pt x="f14" y="f8"/>
                </a:lnTo>
                <a:arcTo wR="f36" hR="f41" stAng="f75" swAng="f65"/>
                <a:lnTo>
                  <a:pt x="f105" y="f106"/>
                </a:lnTo>
                <a:lnTo>
                  <a:pt x="f8" y="f13"/>
                </a:lnTo>
                <a:lnTo>
                  <a:pt x="f8" y="f12"/>
                </a:lnTo>
                <a:lnTo>
                  <a:pt x="f107" y="f108"/>
                </a:lnTo>
                <a:lnTo>
                  <a:pt x="f8" y="f11"/>
                </a:lnTo>
                <a:arcTo wR="f41" hR="f30" stAng="f76" swAng="f68"/>
                <a:lnTo>
                  <a:pt x="f109" y="f110"/>
                </a:lnTo>
                <a:lnTo>
                  <a:pt x="f13" y="f7"/>
                </a:lnTo>
                <a:lnTo>
                  <a:pt x="f12" y="f7"/>
                </a:lnTo>
                <a:lnTo>
                  <a:pt x="f111" y="f11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rgbClr val="3465AF"/>
            </a:solidFill>
            <a:prstDash val="solid"/>
            <a:miter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On ne parle pas allemand,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cela ne sert plus à rien.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89AC8C3-F79E-473F-AD29-6C89874A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03999" y="936000"/>
            <a:ext cx="3792600" cy="3960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646914-A51F-4024-93D4-CCFB1625A713}"/>
              </a:ext>
            </a:extLst>
          </p:cNvPr>
          <p:cNvSpPr txBox="1"/>
          <p:nvPr/>
        </p:nvSpPr>
        <p:spPr>
          <a:xfrm>
            <a:off x="503999" y="3772440"/>
            <a:ext cx="7446600" cy="2863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C’est pourtant la langue maternelle 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-  la plus parlée en Europe.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- la plus recherchée dans le monde du travail.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EF8A01-B071-4BE0-B4CE-4458A8839AFE}"/>
              </a:ext>
            </a:extLst>
          </p:cNvPr>
          <p:cNvSpPr txBox="1"/>
          <p:nvPr/>
        </p:nvSpPr>
        <p:spPr>
          <a:xfrm>
            <a:off x="720000" y="648000"/>
            <a:ext cx="9733320" cy="880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L'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OFAJ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subventionne les voyages scolaires et les échanges.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212574-2C5B-4402-A74A-FF50DBB01648}"/>
              </a:ext>
            </a:extLst>
          </p:cNvPr>
          <p:cNvSpPr txBox="1"/>
          <p:nvPr/>
        </p:nvSpPr>
        <p:spPr>
          <a:xfrm>
            <a:off x="792000" y="5601960"/>
            <a:ext cx="10290960" cy="1742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Les programmes d'échanges individuels Sauzay et Voltaire </a:t>
            </a: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</a:b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&gt;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34"/>
                <a:cs typeface="Arial" pitchFamily="34"/>
              </a:rPr>
              <a:t> 2 à 6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mois en Allemagne en autonomie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Le programme de mobilité avec l’Autriche</a:t>
            </a: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</a:b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&gt;partir un mois dès 14 ans et accueillir 1 mois un correspondant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C3E3435-7FAC-4A8F-95F6-BA5214D71C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2376000"/>
            <a:ext cx="3057120" cy="2390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12A800A4-972D-477A-9F0A-14A1E91B830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05240" y="1487519"/>
            <a:ext cx="3722759" cy="2760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2C719C-95BB-48F8-8FD4-9DD6151DE06D}"/>
              </a:ext>
            </a:extLst>
          </p:cNvPr>
          <p:cNvSpPr txBox="1"/>
          <p:nvPr/>
        </p:nvSpPr>
        <p:spPr>
          <a:xfrm>
            <a:off x="5040000" y="4608000"/>
            <a:ext cx="7124039" cy="6174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Das Maria Wächtler Gymnasium in Essen, unsere Partnerschule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356</Words>
  <Application>Microsoft Office PowerPoint</Application>
  <PresentationFormat>Grand écran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 Unicode MS</vt:lpstr>
      <vt:lpstr>Batang</vt:lpstr>
      <vt:lpstr>Microsoft YaHei</vt:lpstr>
      <vt:lpstr>Arial</vt:lpstr>
      <vt:lpstr>Calibri</vt:lpstr>
      <vt:lpstr>Dominican</vt:lpstr>
      <vt:lpstr>Lucida Sans</vt:lpstr>
      <vt:lpstr>Mangal</vt:lpstr>
      <vt:lpstr>Segoe UI</vt:lpstr>
      <vt:lpstr>Tahoma</vt:lpstr>
      <vt:lpstr>Times New Roman</vt:lpstr>
      <vt:lpstr>Standard</vt:lpstr>
      <vt:lpstr>La section bilangue  anglais - allemand</vt:lpstr>
      <vt:lpstr>Qu'est-ce qu'une 6ème bi-langue ?</vt:lpstr>
      <vt:lpstr>Quels sont les atouts d'une 6ème bilangue ?</vt:lpstr>
      <vt:lpstr>Quelques idées reçues 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section bilangue  anglais - allemand</dc:title>
  <dc:creator>BERINGUE ANNE</dc:creator>
  <cp:lastModifiedBy>alain.prot</cp:lastModifiedBy>
  <cp:revision>6</cp:revision>
  <dcterms:created xsi:type="dcterms:W3CDTF">2015-03-11T16:34:18Z</dcterms:created>
  <dcterms:modified xsi:type="dcterms:W3CDTF">2022-03-01T17:27:25Z</dcterms:modified>
</cp:coreProperties>
</file>